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4" r:id="rId6"/>
    <p:sldId id="273" r:id="rId7"/>
    <p:sldId id="274" r:id="rId8"/>
    <p:sldId id="275" r:id="rId9"/>
    <p:sldId id="276" r:id="rId10"/>
    <p:sldId id="270" r:id="rId11"/>
    <p:sldId id="272" r:id="rId12"/>
    <p:sldId id="277" r:id="rId13"/>
    <p:sldId id="278" r:id="rId14"/>
    <p:sldId id="300" r:id="rId15"/>
    <p:sldId id="293" r:id="rId16"/>
    <p:sldId id="294" r:id="rId17"/>
    <p:sldId id="295" r:id="rId18"/>
    <p:sldId id="296" r:id="rId19"/>
    <p:sldId id="290" r:id="rId20"/>
    <p:sldId id="279" r:id="rId21"/>
    <p:sldId id="280" r:id="rId22"/>
    <p:sldId id="299" r:id="rId23"/>
    <p:sldId id="297" r:id="rId24"/>
    <p:sldId id="298" r:id="rId25"/>
    <p:sldId id="301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83473" autoAdjust="0"/>
  </p:normalViewPr>
  <p:slideViewPr>
    <p:cSldViewPr snapToGrid="0">
      <p:cViewPr varScale="1">
        <p:scale>
          <a:sx n="96" d="100"/>
          <a:sy n="96" d="100"/>
        </p:scale>
        <p:origin x="8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90;&#1077;&#1087;&#1072;&#1085;&#1086;&#1074;&#1072;%20&#1069;&#1084;&#1084;&#1072;%20&#1042;&#1072;&#1083;&#1077;&#1088;&#1100;&#1077;&#1074;&#1085;&#1072;\&#1076;&#1072;&#1085;&#1085;&#1099;&#1077;%20&#1087;&#1086;%20&#1084;&#1080;&#1082;&#1088;&#1086;&#1086;&#1088;&#1075;&#1072;&#1085;&#1080;&#1079;&#1084;&#1072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90;&#1077;&#1087;&#1072;&#1085;&#1086;&#1074;&#1072;%20&#1069;&#1084;&#1084;&#1072;%20&#1042;&#1072;&#1083;&#1077;&#1088;&#1100;&#1077;&#1074;&#1085;&#1072;\&#1076;&#1072;&#1085;&#1085;&#1099;&#1077;%20&#1087;&#1086;%20&#1084;&#1080;&#1082;&#1088;&#1086;&#1086;&#1088;&#1075;&#1072;&#1085;&#1080;&#1079;&#1084;&#1072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90;&#1077;&#1087;&#1072;&#1085;&#1086;&#1074;&#1072;%20&#1069;&#1084;&#1084;&#1072;%20&#1042;&#1072;&#1083;&#1077;&#1088;&#1100;&#1077;&#1074;&#1085;&#1072;\&#1076;&#1072;&#1085;&#1085;&#1099;&#1077;%20&#1087;&#1086;%20&#1084;&#1080;&#1082;&#1088;&#1086;&#1086;&#1088;&#1075;&#1072;&#1085;&#1080;&#1079;&#1084;&#1072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90;&#1077;&#1087;&#1072;&#1085;&#1086;&#1074;&#1072;%20&#1069;&#1084;&#1084;&#1072;%20&#1042;&#1072;&#1083;&#1077;&#1088;&#1100;&#1077;&#1074;&#1085;&#1072;\&#1076;&#1072;&#1085;&#1085;&#1099;&#1077;%20&#1087;&#1086;%20&#1084;&#1080;&#1082;&#1088;&#1086;&#1086;&#1088;&#1075;&#1072;&#1085;&#1080;&#1079;&#1084;&#1072;&#108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слюна!$B$2</c:f>
              <c:strCache>
                <c:ptCount val="1"/>
                <c:pt idx="0">
                  <c:v>люди с постинфарктным кардиосклерозом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слюна!$A$3:$A$19</c:f>
              <c:strCache>
                <c:ptCount val="17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Stomatococcus spp</c:v>
                </c:pt>
                <c:pt idx="4">
                  <c:v>Enterococcus spp</c:v>
                </c:pt>
                <c:pt idx="5">
                  <c:v>Klebsiella spp.</c:v>
                </c:pt>
                <c:pt idx="6">
                  <c:v>Lactobacillus spp</c:v>
                </c:pt>
                <c:pt idx="7">
                  <c:v>Bacillius spp</c:v>
                </c:pt>
                <c:pt idx="8">
                  <c:v>Proteus spp</c:v>
                </c:pt>
                <c:pt idx="9">
                  <c:v>Pseudamonas spp</c:v>
                </c:pt>
                <c:pt idx="10">
                  <c:v>Actinomycetes spp</c:v>
                </c:pt>
                <c:pt idx="11">
                  <c:v>Candida spp</c:v>
                </c:pt>
                <c:pt idx="12">
                  <c:v>Peptococcus spp</c:v>
                </c:pt>
                <c:pt idx="13">
                  <c:v>Peptostreptococcus spp</c:v>
                </c:pt>
                <c:pt idx="14">
                  <c:v>Veillonella spp</c:v>
                </c:pt>
                <c:pt idx="15">
                  <c:v>Bacteroides spp</c:v>
                </c:pt>
                <c:pt idx="16">
                  <c:v>Clostridium spp</c:v>
                </c:pt>
              </c:strCache>
            </c:strRef>
          </c:cat>
          <c:val>
            <c:numRef>
              <c:f>слюна!$B$3:$B$19</c:f>
              <c:numCache>
                <c:formatCode>General</c:formatCode>
                <c:ptCount val="17"/>
                <c:pt idx="0">
                  <c:v>15</c:v>
                </c:pt>
                <c:pt idx="1">
                  <c:v>19</c:v>
                </c:pt>
                <c:pt idx="2">
                  <c:v>73</c:v>
                </c:pt>
                <c:pt idx="3">
                  <c:v>23</c:v>
                </c:pt>
                <c:pt idx="4">
                  <c:v>38</c:v>
                </c:pt>
                <c:pt idx="5">
                  <c:v>4</c:v>
                </c:pt>
                <c:pt idx="6">
                  <c:v>62</c:v>
                </c:pt>
                <c:pt idx="7">
                  <c:v>12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15</c:v>
                </c:pt>
                <c:pt idx="12">
                  <c:v>27</c:v>
                </c:pt>
                <c:pt idx="13">
                  <c:v>65</c:v>
                </c:pt>
                <c:pt idx="14">
                  <c:v>4</c:v>
                </c:pt>
                <c:pt idx="15">
                  <c:v>4</c:v>
                </c:pt>
                <c:pt idx="1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A-4047-B4FA-7B00664EAFB1}"/>
            </c:ext>
          </c:extLst>
        </c:ser>
        <c:ser>
          <c:idx val="1"/>
          <c:order val="1"/>
          <c:tx>
            <c:strRef>
              <c:f>слюна!$C$2</c:f>
              <c:strCache>
                <c:ptCount val="1"/>
                <c:pt idx="0">
                  <c:v>здоровые люди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слюна!$A$3:$A$19</c:f>
              <c:strCache>
                <c:ptCount val="17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Stomatococcus spp</c:v>
                </c:pt>
                <c:pt idx="4">
                  <c:v>Enterococcus spp</c:v>
                </c:pt>
                <c:pt idx="5">
                  <c:v>Klebsiella spp.</c:v>
                </c:pt>
                <c:pt idx="6">
                  <c:v>Lactobacillus spp</c:v>
                </c:pt>
                <c:pt idx="7">
                  <c:v>Bacillius spp</c:v>
                </c:pt>
                <c:pt idx="8">
                  <c:v>Proteus spp</c:v>
                </c:pt>
                <c:pt idx="9">
                  <c:v>Pseudamonas spp</c:v>
                </c:pt>
                <c:pt idx="10">
                  <c:v>Actinomycetes spp</c:v>
                </c:pt>
                <c:pt idx="11">
                  <c:v>Candida spp</c:v>
                </c:pt>
                <c:pt idx="12">
                  <c:v>Peptococcus spp</c:v>
                </c:pt>
                <c:pt idx="13">
                  <c:v>Peptostreptococcus spp</c:v>
                </c:pt>
                <c:pt idx="14">
                  <c:v>Veillonella spp</c:v>
                </c:pt>
                <c:pt idx="15">
                  <c:v>Bacteroides spp</c:v>
                </c:pt>
                <c:pt idx="16">
                  <c:v>Clostridium spp</c:v>
                </c:pt>
              </c:strCache>
            </c:strRef>
          </c:cat>
          <c:val>
            <c:numRef>
              <c:f>слюна!$C$3:$C$19</c:f>
              <c:numCache>
                <c:formatCode>General</c:formatCode>
                <c:ptCount val="17"/>
                <c:pt idx="0">
                  <c:v>70</c:v>
                </c:pt>
                <c:pt idx="1">
                  <c:v>40</c:v>
                </c:pt>
                <c:pt idx="2">
                  <c:v>100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80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50</c:v>
                </c:pt>
                <c:pt idx="12">
                  <c:v>80</c:v>
                </c:pt>
                <c:pt idx="13">
                  <c:v>100</c:v>
                </c:pt>
                <c:pt idx="14">
                  <c:v>70</c:v>
                </c:pt>
                <c:pt idx="15">
                  <c:v>60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A-4047-B4FA-7B00664EA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838720"/>
        <c:axId val="303839104"/>
      </c:barChart>
      <c:catAx>
        <c:axId val="30383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39104"/>
        <c:crosses val="autoZero"/>
        <c:auto val="1"/>
        <c:lblAlgn val="ctr"/>
        <c:lblOffset val="100"/>
        <c:noMultiLvlLbl val="0"/>
      </c:catAx>
      <c:valAx>
        <c:axId val="30383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3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слюна!$B$23</c:f>
              <c:strCache>
                <c:ptCount val="1"/>
                <c:pt idx="0">
                  <c:v>люди с постинфарктным кардиосклерозом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слюна!$A$24:$A$40</c:f>
              <c:strCache>
                <c:ptCount val="17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Stomatococcus spp</c:v>
                </c:pt>
                <c:pt idx="4">
                  <c:v>Enterococcus spp</c:v>
                </c:pt>
                <c:pt idx="5">
                  <c:v>Klebsiella spp.</c:v>
                </c:pt>
                <c:pt idx="6">
                  <c:v>Lactobacillus spp</c:v>
                </c:pt>
                <c:pt idx="7">
                  <c:v>Bacillius spp</c:v>
                </c:pt>
                <c:pt idx="8">
                  <c:v>Proteus spp</c:v>
                </c:pt>
                <c:pt idx="9">
                  <c:v>Pseudоmonas spp</c:v>
                </c:pt>
                <c:pt idx="10">
                  <c:v>Actinomycetes spp</c:v>
                </c:pt>
                <c:pt idx="11">
                  <c:v>Candida spp</c:v>
                </c:pt>
                <c:pt idx="12">
                  <c:v>Peptococcus spp</c:v>
                </c:pt>
                <c:pt idx="13">
                  <c:v>Peptostreptococcus spp</c:v>
                </c:pt>
                <c:pt idx="14">
                  <c:v>Veillonella spp</c:v>
                </c:pt>
                <c:pt idx="15">
                  <c:v>Bacteroides spp</c:v>
                </c:pt>
                <c:pt idx="16">
                  <c:v>Clostridium spp</c:v>
                </c:pt>
              </c:strCache>
            </c:strRef>
          </c:cat>
          <c:val>
            <c:numRef>
              <c:f>слюна!$B$24:$B$40</c:f>
              <c:numCache>
                <c:formatCode>General</c:formatCode>
                <c:ptCount val="17"/>
                <c:pt idx="0">
                  <c:v>4.5199999999999996</c:v>
                </c:pt>
                <c:pt idx="1">
                  <c:v>4.0199999999999996</c:v>
                </c:pt>
                <c:pt idx="2">
                  <c:v>5.26</c:v>
                </c:pt>
                <c:pt idx="3">
                  <c:v>3.73</c:v>
                </c:pt>
                <c:pt idx="4">
                  <c:v>4.9400000000000004</c:v>
                </c:pt>
                <c:pt idx="5">
                  <c:v>3.9</c:v>
                </c:pt>
                <c:pt idx="6">
                  <c:v>4.55</c:v>
                </c:pt>
                <c:pt idx="7">
                  <c:v>4.3600000000000003</c:v>
                </c:pt>
                <c:pt idx="8">
                  <c:v>3.85</c:v>
                </c:pt>
                <c:pt idx="9">
                  <c:v>3.85</c:v>
                </c:pt>
                <c:pt idx="10">
                  <c:v>3.7</c:v>
                </c:pt>
                <c:pt idx="11">
                  <c:v>3.74</c:v>
                </c:pt>
                <c:pt idx="12">
                  <c:v>4.17</c:v>
                </c:pt>
                <c:pt idx="13">
                  <c:v>4.62</c:v>
                </c:pt>
                <c:pt idx="14">
                  <c:v>3.85</c:v>
                </c:pt>
                <c:pt idx="15">
                  <c:v>3.85</c:v>
                </c:pt>
                <c:pt idx="16">
                  <c:v>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6-4711-B985-071076B05123}"/>
            </c:ext>
          </c:extLst>
        </c:ser>
        <c:ser>
          <c:idx val="1"/>
          <c:order val="1"/>
          <c:tx>
            <c:strRef>
              <c:f>слюна!$C$23</c:f>
              <c:strCache>
                <c:ptCount val="1"/>
                <c:pt idx="0">
                  <c:v>здоровые люди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слюна!$A$24:$A$40</c:f>
              <c:strCache>
                <c:ptCount val="17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Stomatococcus spp</c:v>
                </c:pt>
                <c:pt idx="4">
                  <c:v>Enterococcus spp</c:v>
                </c:pt>
                <c:pt idx="5">
                  <c:v>Klebsiella spp.</c:v>
                </c:pt>
                <c:pt idx="6">
                  <c:v>Lactobacillus spp</c:v>
                </c:pt>
                <c:pt idx="7">
                  <c:v>Bacillius spp</c:v>
                </c:pt>
                <c:pt idx="8">
                  <c:v>Proteus spp</c:v>
                </c:pt>
                <c:pt idx="9">
                  <c:v>Pseudоmonas spp</c:v>
                </c:pt>
                <c:pt idx="10">
                  <c:v>Actinomycetes spp</c:v>
                </c:pt>
                <c:pt idx="11">
                  <c:v>Candida spp</c:v>
                </c:pt>
                <c:pt idx="12">
                  <c:v>Peptococcus spp</c:v>
                </c:pt>
                <c:pt idx="13">
                  <c:v>Peptostreptococcus spp</c:v>
                </c:pt>
                <c:pt idx="14">
                  <c:v>Veillonella spp</c:v>
                </c:pt>
                <c:pt idx="15">
                  <c:v>Bacteroides spp</c:v>
                </c:pt>
                <c:pt idx="16">
                  <c:v>Clostridium spp</c:v>
                </c:pt>
              </c:strCache>
            </c:strRef>
          </c:cat>
          <c:val>
            <c:numRef>
              <c:f>слюна!$C$24:$C$40</c:f>
              <c:numCache>
                <c:formatCode>General</c:formatCode>
                <c:ptCount val="17"/>
                <c:pt idx="0">
                  <c:v>4.0999999999999996</c:v>
                </c:pt>
                <c:pt idx="1">
                  <c:v>2.2000000000000002</c:v>
                </c:pt>
                <c:pt idx="2">
                  <c:v>7.1</c:v>
                </c:pt>
                <c:pt idx="3">
                  <c:v>3.1</c:v>
                </c:pt>
                <c:pt idx="4">
                  <c:v>0</c:v>
                </c:pt>
                <c:pt idx="5">
                  <c:v>0</c:v>
                </c:pt>
                <c:pt idx="6">
                  <c:v>3.9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4.2</c:v>
                </c:pt>
                <c:pt idx="11">
                  <c:v>2.5</c:v>
                </c:pt>
                <c:pt idx="12">
                  <c:v>5.0999999999999996</c:v>
                </c:pt>
                <c:pt idx="13">
                  <c:v>5.2</c:v>
                </c:pt>
                <c:pt idx="14">
                  <c:v>7.2</c:v>
                </c:pt>
                <c:pt idx="15">
                  <c:v>5.5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6-4711-B985-071076B05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620984"/>
        <c:axId val="303970880"/>
      </c:barChart>
      <c:catAx>
        <c:axId val="30362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70880"/>
        <c:crosses val="autoZero"/>
        <c:auto val="1"/>
        <c:lblAlgn val="ctr"/>
        <c:lblOffset val="100"/>
        <c:noMultiLvlLbl val="0"/>
      </c:catAx>
      <c:valAx>
        <c:axId val="30397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62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кал!$B$2</c:f>
              <c:strCache>
                <c:ptCount val="1"/>
                <c:pt idx="0">
                  <c:v>люди с постинфарктным кардиосклерозом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кал!$A$3:$A$18</c:f>
              <c:strCache>
                <c:ptCount val="16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Enterococcus spp</c:v>
                </c:pt>
                <c:pt idx="4">
                  <c:v>Klebsiella spp.</c:v>
                </c:pt>
                <c:pt idx="5">
                  <c:v>Lactobacillus spp</c:v>
                </c:pt>
                <c:pt idx="6">
                  <c:v>Bacillius spp</c:v>
                </c:pt>
                <c:pt idx="7">
                  <c:v>Proteus spp</c:v>
                </c:pt>
                <c:pt idx="8">
                  <c:v>Candida spp</c:v>
                </c:pt>
                <c:pt idx="9">
                  <c:v>Peptococcus spp</c:v>
                </c:pt>
                <c:pt idx="10">
                  <c:v>Peptostreptococcus spp</c:v>
                </c:pt>
                <c:pt idx="11">
                  <c:v>Veillonella spp</c:v>
                </c:pt>
                <c:pt idx="12">
                  <c:v>Bacteroides spp</c:v>
                </c:pt>
                <c:pt idx="13">
                  <c:v>Clostridium spp</c:v>
                </c:pt>
                <c:pt idx="14">
                  <c:v>Bifidobacterium spp</c:v>
                </c:pt>
                <c:pt idx="15">
                  <c:v>Enterobacteriaceae spp</c:v>
                </c:pt>
              </c:strCache>
            </c:strRef>
          </c:cat>
          <c:val>
            <c:numRef>
              <c:f>кал!$B$3:$B$18</c:f>
              <c:numCache>
                <c:formatCode>General</c:formatCode>
                <c:ptCount val="16"/>
                <c:pt idx="0">
                  <c:v>57</c:v>
                </c:pt>
                <c:pt idx="1">
                  <c:v>3</c:v>
                </c:pt>
                <c:pt idx="2">
                  <c:v>30</c:v>
                </c:pt>
                <c:pt idx="3">
                  <c:v>80</c:v>
                </c:pt>
                <c:pt idx="4">
                  <c:v>17</c:v>
                </c:pt>
                <c:pt idx="5">
                  <c:v>43</c:v>
                </c:pt>
                <c:pt idx="6">
                  <c:v>23</c:v>
                </c:pt>
                <c:pt idx="7">
                  <c:v>27</c:v>
                </c:pt>
                <c:pt idx="8">
                  <c:v>17</c:v>
                </c:pt>
                <c:pt idx="9">
                  <c:v>37</c:v>
                </c:pt>
                <c:pt idx="10">
                  <c:v>47</c:v>
                </c:pt>
                <c:pt idx="11">
                  <c:v>17</c:v>
                </c:pt>
                <c:pt idx="12">
                  <c:v>17</c:v>
                </c:pt>
                <c:pt idx="13">
                  <c:v>10</c:v>
                </c:pt>
                <c:pt idx="14">
                  <c:v>17</c:v>
                </c:pt>
                <c:pt idx="1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1-43C4-8B04-6A5A8C0A932C}"/>
            </c:ext>
          </c:extLst>
        </c:ser>
        <c:ser>
          <c:idx val="1"/>
          <c:order val="1"/>
          <c:tx>
            <c:strRef>
              <c:f>кал!$C$2</c:f>
              <c:strCache>
                <c:ptCount val="1"/>
                <c:pt idx="0">
                  <c:v>здоровые люди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кал!$A$3:$A$18</c:f>
              <c:strCache>
                <c:ptCount val="16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Enterococcus spp</c:v>
                </c:pt>
                <c:pt idx="4">
                  <c:v>Klebsiella spp.</c:v>
                </c:pt>
                <c:pt idx="5">
                  <c:v>Lactobacillus spp</c:v>
                </c:pt>
                <c:pt idx="6">
                  <c:v>Bacillius spp</c:v>
                </c:pt>
                <c:pt idx="7">
                  <c:v>Proteus spp</c:v>
                </c:pt>
                <c:pt idx="8">
                  <c:v>Candida spp</c:v>
                </c:pt>
                <c:pt idx="9">
                  <c:v>Peptococcus spp</c:v>
                </c:pt>
                <c:pt idx="10">
                  <c:v>Peptostreptococcus spp</c:v>
                </c:pt>
                <c:pt idx="11">
                  <c:v>Veillonella spp</c:v>
                </c:pt>
                <c:pt idx="12">
                  <c:v>Bacteroides spp</c:v>
                </c:pt>
                <c:pt idx="13">
                  <c:v>Clostridium spp</c:v>
                </c:pt>
                <c:pt idx="14">
                  <c:v>Bifidobacterium spp</c:v>
                </c:pt>
                <c:pt idx="15">
                  <c:v>Enterobacteriaceae spp</c:v>
                </c:pt>
              </c:strCache>
            </c:strRef>
          </c:cat>
          <c:val>
            <c:numRef>
              <c:f>кал!$C$3:$C$18</c:f>
              <c:numCache>
                <c:formatCode>General</c:formatCode>
                <c:ptCount val="16"/>
                <c:pt idx="0">
                  <c:v>30</c:v>
                </c:pt>
                <c:pt idx="1">
                  <c:v>0</c:v>
                </c:pt>
                <c:pt idx="2">
                  <c:v>15</c:v>
                </c:pt>
                <c:pt idx="3">
                  <c:v>80</c:v>
                </c:pt>
                <c:pt idx="4">
                  <c:v>0</c:v>
                </c:pt>
                <c:pt idx="5">
                  <c:v>80</c:v>
                </c:pt>
                <c:pt idx="6">
                  <c:v>0</c:v>
                </c:pt>
                <c:pt idx="7">
                  <c:v>10</c:v>
                </c:pt>
                <c:pt idx="8">
                  <c:v>20</c:v>
                </c:pt>
                <c:pt idx="9">
                  <c:v>90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40</c:v>
                </c:pt>
                <c:pt idx="14">
                  <c:v>25</c:v>
                </c:pt>
                <c:pt idx="1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1-43C4-8B04-6A5A8C0A9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970488"/>
        <c:axId val="303973232"/>
      </c:barChart>
      <c:catAx>
        <c:axId val="303970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73232"/>
        <c:crosses val="autoZero"/>
        <c:auto val="1"/>
        <c:lblAlgn val="ctr"/>
        <c:lblOffset val="100"/>
        <c:noMultiLvlLbl val="0"/>
      </c:catAx>
      <c:valAx>
        <c:axId val="30397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7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кал!$B$21</c:f>
              <c:strCache>
                <c:ptCount val="1"/>
                <c:pt idx="0">
                  <c:v>люди с постинфарктным кардиосклерозом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кал!$A$22:$A$37</c:f>
              <c:strCache>
                <c:ptCount val="16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Enterococcus spp</c:v>
                </c:pt>
                <c:pt idx="4">
                  <c:v>Klebsiella spp.</c:v>
                </c:pt>
                <c:pt idx="5">
                  <c:v>Lactobacillus spp</c:v>
                </c:pt>
                <c:pt idx="6">
                  <c:v>Bacillius spp</c:v>
                </c:pt>
                <c:pt idx="7">
                  <c:v>Proteus spp</c:v>
                </c:pt>
                <c:pt idx="8">
                  <c:v>Candida spp</c:v>
                </c:pt>
                <c:pt idx="9">
                  <c:v>Peptococcus spp</c:v>
                </c:pt>
                <c:pt idx="10">
                  <c:v>Peptostreptococcus spp</c:v>
                </c:pt>
                <c:pt idx="11">
                  <c:v>Veillonella spp</c:v>
                </c:pt>
                <c:pt idx="12">
                  <c:v>Bacteroides spp</c:v>
                </c:pt>
                <c:pt idx="13">
                  <c:v>Clostridium spp</c:v>
                </c:pt>
                <c:pt idx="14">
                  <c:v>Bifidobacterium spp</c:v>
                </c:pt>
                <c:pt idx="15">
                  <c:v>Enterobacteriaceae spp</c:v>
                </c:pt>
              </c:strCache>
            </c:strRef>
          </c:cat>
          <c:val>
            <c:numRef>
              <c:f>кал!$B$22:$B$37</c:f>
              <c:numCache>
                <c:formatCode>General</c:formatCode>
                <c:ptCount val="16"/>
                <c:pt idx="0">
                  <c:v>5.88</c:v>
                </c:pt>
                <c:pt idx="1">
                  <c:v>4</c:v>
                </c:pt>
                <c:pt idx="2">
                  <c:v>5.23</c:v>
                </c:pt>
                <c:pt idx="3">
                  <c:v>5.78</c:v>
                </c:pt>
                <c:pt idx="4">
                  <c:v>4.96</c:v>
                </c:pt>
                <c:pt idx="5">
                  <c:v>5.68</c:v>
                </c:pt>
                <c:pt idx="6">
                  <c:v>5.97</c:v>
                </c:pt>
                <c:pt idx="7">
                  <c:v>4.62</c:v>
                </c:pt>
                <c:pt idx="8">
                  <c:v>5.3</c:v>
                </c:pt>
                <c:pt idx="9">
                  <c:v>5.93</c:v>
                </c:pt>
                <c:pt idx="10">
                  <c:v>6.31</c:v>
                </c:pt>
                <c:pt idx="11">
                  <c:v>5.7</c:v>
                </c:pt>
                <c:pt idx="12">
                  <c:v>5.53</c:v>
                </c:pt>
                <c:pt idx="13">
                  <c:v>5.7</c:v>
                </c:pt>
                <c:pt idx="14">
                  <c:v>5.19</c:v>
                </c:pt>
                <c:pt idx="15">
                  <c:v>5.46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C-44DA-B2D8-11BD4D02531E}"/>
            </c:ext>
          </c:extLst>
        </c:ser>
        <c:ser>
          <c:idx val="1"/>
          <c:order val="1"/>
          <c:tx>
            <c:strRef>
              <c:f>кал!$C$21</c:f>
              <c:strCache>
                <c:ptCount val="1"/>
                <c:pt idx="0">
                  <c:v>здоровые люди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кал!$A$22:$A$37</c:f>
              <c:strCache>
                <c:ptCount val="16"/>
                <c:pt idx="0">
                  <c:v>Staphylococcus spp</c:v>
                </c:pt>
                <c:pt idx="1">
                  <c:v>S. aureus</c:v>
                </c:pt>
                <c:pt idx="2">
                  <c:v>Streptococcus spp</c:v>
                </c:pt>
                <c:pt idx="3">
                  <c:v>Enterococcus spp</c:v>
                </c:pt>
                <c:pt idx="4">
                  <c:v>Klebsiella spp.</c:v>
                </c:pt>
                <c:pt idx="5">
                  <c:v>Lactobacillus spp</c:v>
                </c:pt>
                <c:pt idx="6">
                  <c:v>Bacillius spp</c:v>
                </c:pt>
                <c:pt idx="7">
                  <c:v>Proteus spp</c:v>
                </c:pt>
                <c:pt idx="8">
                  <c:v>Candida spp</c:v>
                </c:pt>
                <c:pt idx="9">
                  <c:v>Peptococcus spp</c:v>
                </c:pt>
                <c:pt idx="10">
                  <c:v>Peptostreptococcus spp</c:v>
                </c:pt>
                <c:pt idx="11">
                  <c:v>Veillonella spp</c:v>
                </c:pt>
                <c:pt idx="12">
                  <c:v>Bacteroides spp</c:v>
                </c:pt>
                <c:pt idx="13">
                  <c:v>Clostridium spp</c:v>
                </c:pt>
                <c:pt idx="14">
                  <c:v>Bifidobacterium spp</c:v>
                </c:pt>
                <c:pt idx="15">
                  <c:v>Enterobacteriaceae spp</c:v>
                </c:pt>
              </c:strCache>
            </c:strRef>
          </c:cat>
          <c:val>
            <c:numRef>
              <c:f>кал!$C$22:$C$37</c:f>
              <c:numCache>
                <c:formatCode>General</c:formatCode>
                <c:ptCount val="16"/>
                <c:pt idx="0">
                  <c:v>4</c:v>
                </c:pt>
                <c:pt idx="1">
                  <c:v>0</c:v>
                </c:pt>
                <c:pt idx="2">
                  <c:v>5.6</c:v>
                </c:pt>
                <c:pt idx="3">
                  <c:v>6.5</c:v>
                </c:pt>
                <c:pt idx="4">
                  <c:v>0</c:v>
                </c:pt>
                <c:pt idx="5">
                  <c:v>7</c:v>
                </c:pt>
                <c:pt idx="6">
                  <c:v>0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7.5</c:v>
                </c:pt>
                <c:pt idx="10">
                  <c:v>8.1999999999999993</c:v>
                </c:pt>
                <c:pt idx="11">
                  <c:v>7.2</c:v>
                </c:pt>
                <c:pt idx="12">
                  <c:v>8.5</c:v>
                </c:pt>
                <c:pt idx="13">
                  <c:v>5</c:v>
                </c:pt>
                <c:pt idx="14">
                  <c:v>5</c:v>
                </c:pt>
                <c:pt idx="1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AC-44DA-B2D8-11BD4D025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971272"/>
        <c:axId val="303972840"/>
      </c:barChart>
      <c:catAx>
        <c:axId val="30397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72840"/>
        <c:crosses val="autoZero"/>
        <c:auto val="1"/>
        <c:lblAlgn val="ctr"/>
        <c:lblOffset val="100"/>
        <c:noMultiLvlLbl val="0"/>
      </c:catAx>
      <c:valAx>
        <c:axId val="30397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7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385943089108187E-2"/>
          <c:y val="0.1531730250328088"/>
          <c:w val="0.86916737696906099"/>
          <c:h val="0.67057693403375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лактобациллы от  людей с постинфарктным кардиосклерозом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 w="253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O2</c:v>
                </c:pt>
                <c:pt idx="1">
                  <c:v>N2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-5</c:v>
                </c:pt>
                <c:pt idx="1">
                  <c:v>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65-4BE1-875F-CBBC326499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лактобациллы от здоровых людей </c:v>
                </c:pt>
              </c:strCache>
            </c:strRef>
          </c:tx>
          <c:spPr>
            <a:solidFill>
              <a:srgbClr val="3333CC"/>
            </a:solidFill>
            <a:ln w="25301">
              <a:noFill/>
            </a:ln>
          </c:spPr>
          <c:invertIfNegative val="0"/>
          <c:dLbls>
            <c:spPr>
              <a:noFill/>
              <a:ln w="253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O2</c:v>
                </c:pt>
                <c:pt idx="1">
                  <c:v>N2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-5</c:v>
                </c:pt>
                <c:pt idx="1">
                  <c:v>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65-4BE1-875F-CBBC326499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запатентованные лактобациллы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O2</c:v>
                </c:pt>
                <c:pt idx="1">
                  <c:v>N2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-8</c:v>
                </c:pt>
                <c:pt idx="1">
                  <c:v>-23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9-4540-986A-EEE6059C8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972448"/>
        <c:axId val="303973624"/>
      </c:barChart>
      <c:catAx>
        <c:axId val="30397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3973624"/>
        <c:crosses val="autoZero"/>
        <c:auto val="1"/>
        <c:lblAlgn val="ctr"/>
        <c:lblOffset val="100"/>
        <c:noMultiLvlLbl val="0"/>
      </c:catAx>
      <c:valAx>
        <c:axId val="303973624"/>
        <c:scaling>
          <c:orientation val="minMax"/>
        </c:scaling>
        <c:delete val="0"/>
        <c:axPos val="l"/>
        <c:majorGridlines>
          <c:spPr>
            <a:ln w="946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8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303972448"/>
        <c:crosses val="autoZero"/>
        <c:crossBetween val="between"/>
      </c:valAx>
      <c:spPr>
        <a:noFill/>
        <a:ln w="25359">
          <a:noFill/>
        </a:ln>
      </c:spPr>
    </c:plotArea>
    <c:legend>
      <c:legendPos val="b"/>
      <c:layout>
        <c:manualLayout>
          <c:xMode val="edge"/>
          <c:yMode val="edge"/>
          <c:x val="1.533278489442551E-2"/>
          <c:y val="0.83404840678007675"/>
          <c:w val="0.98295512264628848"/>
          <c:h val="0.16595159321992323"/>
        </c:manualLayout>
      </c:layout>
      <c:overlay val="0"/>
      <c:spPr>
        <a:noFill/>
        <a:ln w="2530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8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8193954292443E-2"/>
          <c:y val="0.13613614868329593"/>
          <c:w val="0.86916737696906099"/>
          <c:h val="0.67057693403375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CO2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D6-4A70-A564-9547C111C23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D6-4A70-A564-9547C111C235}"/>
              </c:ext>
            </c:extLst>
          </c:dPt>
          <c:dLbls>
            <c:spPr>
              <a:noFill/>
              <a:ln w="2534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лактобациллы от людей с постинфарктным кардиосклерозом</c:v>
                </c:pt>
                <c:pt idx="1">
                  <c:v>лактобациллы от  здоровых людей</c:v>
                </c:pt>
                <c:pt idx="2">
                  <c:v>запатентованные лактобациллы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76395</c:v>
                </c:pt>
                <c:pt idx="1">
                  <c:v>123933</c:v>
                </c:pt>
                <c:pt idx="2">
                  <c:v>68990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2-4BA0-B1FC-02CBE80B7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566568"/>
        <c:axId val="304563040"/>
      </c:barChart>
      <c:catAx>
        <c:axId val="304566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563040"/>
        <c:crosses val="autoZero"/>
        <c:auto val="1"/>
        <c:lblAlgn val="ctr"/>
        <c:lblOffset val="100"/>
        <c:noMultiLvlLbl val="0"/>
      </c:catAx>
      <c:valAx>
        <c:axId val="304563040"/>
        <c:scaling>
          <c:orientation val="minMax"/>
        </c:scaling>
        <c:delete val="0"/>
        <c:axPos val="l"/>
        <c:majorGridlines>
          <c:spPr>
            <a:ln w="948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37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304566568"/>
        <c:crosses val="autoZero"/>
        <c:crossBetween val="between"/>
      </c:valAx>
      <c:spPr>
        <a:noFill/>
        <a:ln w="25349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5889328504383454E-2"/>
          <c:y val="0.87875634122809743"/>
          <c:w val="0.92790928419560592"/>
          <c:h val="0.10279833597875364"/>
        </c:manualLayout>
      </c:layout>
      <c:overlay val="0"/>
      <c:spPr>
        <a:noFill/>
        <a:ln w="2534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3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66599573950534"/>
          <c:y val="4.9753057415024213E-2"/>
          <c:w val="0.86372279690456066"/>
          <c:h val="0.72894388430593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лактобациллы от людей с постинфарктным кардиосклерозом</c:v>
                </c:pt>
              </c:strCache>
            </c:strRef>
          </c:tx>
          <c:spPr>
            <a:solidFill>
              <a:srgbClr val="FF0000"/>
            </a:solidFill>
            <a:ln w="25342">
              <a:noFill/>
            </a:ln>
          </c:spPr>
          <c:invertIfNegative val="0"/>
          <c:dLbls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H2</c:v>
                </c:pt>
                <c:pt idx="1">
                  <c:v>NO</c:v>
                </c:pt>
                <c:pt idx="2">
                  <c:v>H2S</c:v>
                </c:pt>
                <c:pt idx="3">
                  <c:v>CH4</c:v>
                </c:pt>
                <c:pt idx="4">
                  <c:v>CO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24</c:v>
                </c:pt>
                <c:pt idx="2">
                  <c:v>3.5</c:v>
                </c:pt>
                <c:pt idx="3">
                  <c:v>0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9-42F4-9100-8B2989AEA6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лактобациллы от здоровых людей</c:v>
                </c:pt>
              </c:strCache>
            </c:strRef>
          </c:tx>
          <c:spPr>
            <a:solidFill>
              <a:srgbClr val="3333CC"/>
            </a:solidFill>
            <a:ln w="25342">
              <a:noFill/>
            </a:ln>
          </c:spPr>
          <c:invertIfNegative val="0"/>
          <c:dLbls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H2</c:v>
                </c:pt>
                <c:pt idx="1">
                  <c:v>NO</c:v>
                </c:pt>
                <c:pt idx="2">
                  <c:v>H2S</c:v>
                </c:pt>
                <c:pt idx="3">
                  <c:v>CH4</c:v>
                </c:pt>
                <c:pt idx="4">
                  <c:v>CO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5283</c:v>
                </c:pt>
                <c:pt idx="2">
                  <c:v>0.8</c:v>
                </c:pt>
                <c:pt idx="3">
                  <c:v>0</c:v>
                </c:pt>
                <c:pt idx="4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69-42F4-9100-8B2989AEA6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запатентованные лактобациллы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H2</c:v>
                </c:pt>
                <c:pt idx="1">
                  <c:v>NO</c:v>
                </c:pt>
                <c:pt idx="2">
                  <c:v>H2S</c:v>
                </c:pt>
                <c:pt idx="3">
                  <c:v>CH4</c:v>
                </c:pt>
                <c:pt idx="4">
                  <c:v>CO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</c:v>
                </c:pt>
                <c:pt idx="1">
                  <c:v>8755</c:v>
                </c:pt>
                <c:pt idx="2">
                  <c:v>0</c:v>
                </c:pt>
                <c:pt idx="3">
                  <c:v>0</c:v>
                </c:pt>
                <c:pt idx="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E-4652-837F-E9A5245AA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562256"/>
        <c:axId val="304568136"/>
      </c:barChart>
      <c:catAx>
        <c:axId val="30456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baseline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304568136"/>
        <c:crosses val="autoZero"/>
        <c:auto val="1"/>
        <c:lblAlgn val="ctr"/>
        <c:lblOffset val="100"/>
        <c:noMultiLvlLbl val="0"/>
      </c:catAx>
      <c:valAx>
        <c:axId val="304568136"/>
        <c:scaling>
          <c:orientation val="minMax"/>
          <c:max val="9000"/>
          <c:min val="0"/>
        </c:scaling>
        <c:delete val="0"/>
        <c:axPos val="l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3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1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304562256"/>
        <c:crosses val="autoZero"/>
        <c:crossBetween val="between"/>
      </c:valAx>
      <c:spPr>
        <a:noFill/>
        <a:ln w="25342">
          <a:noFill/>
        </a:ln>
      </c:spPr>
    </c:plotArea>
    <c:legend>
      <c:legendPos val="b"/>
      <c:layout>
        <c:manualLayout>
          <c:xMode val="edge"/>
          <c:yMode val="edge"/>
          <c:x val="0.13656883133920061"/>
          <c:y val="0.84779417198586837"/>
          <c:w val="0.60299792977171762"/>
          <c:h val="0.13819776952000892"/>
        </c:manualLayout>
      </c:layout>
      <c:overlay val="0"/>
      <c:spPr>
        <a:noFill/>
        <a:ln w="25342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0.01031</cdr:y>
    </cdr:from>
    <cdr:to>
      <cdr:x>0.09164</cdr:x>
      <cdr:y>0.07309</cdr:y>
    </cdr:to>
    <cdr:sp macro="" textlink="">
      <cdr:nvSpPr>
        <cdr:cNvPr id="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53913"/>
          <a:ext cx="409376" cy="328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GB"/>
          </a:defPPr>
          <a:lvl1pPr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1pPr>
          <a:lvl2pPr marL="742950" indent="-28575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2pPr>
          <a:lvl3pPr marL="11430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3pPr>
          <a:lvl4pPr marL="16002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4pPr>
          <a:lvl5pPr marL="20574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50000"/>
            </a:spcBef>
            <a:buClrTx/>
            <a:buSzTx/>
            <a:buFontTx/>
            <a:buNone/>
          </a:pPr>
          <a:r>
            <a:rPr lang="ru-RU" alt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ru-RU" alt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0.26846</cdr:x>
      <cdr:y>0.05412</cdr:y>
    </cdr:from>
    <cdr:to>
      <cdr:x>0.38752</cdr:x>
      <cdr:y>0.12949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197127" y="282422"/>
          <a:ext cx="530942" cy="39329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en-US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endParaRPr lang="ru-RU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0.67453</cdr:x>
      <cdr:y>0.05632</cdr:y>
    </cdr:from>
    <cdr:to>
      <cdr:x>0.79359</cdr:x>
      <cdr:y>0.13169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007902" y="293893"/>
          <a:ext cx="530942" cy="39329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  <a:r>
            <a:rPr lang="en-US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0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endParaRPr lang="ru-RU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0.01031</cdr:y>
    </cdr:from>
    <cdr:to>
      <cdr:x>0.17554</cdr:x>
      <cdr:y>0.07829</cdr:y>
    </cdr:to>
    <cdr:sp macro="" textlink="">
      <cdr:nvSpPr>
        <cdr:cNvPr id="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49789"/>
          <a:ext cx="787521" cy="328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GB"/>
          </a:defPPr>
          <a:lvl1pPr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1pPr>
          <a:lvl2pPr marL="742950" indent="-28575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2pPr>
          <a:lvl3pPr marL="11430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3pPr>
          <a:lvl4pPr marL="16002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4pPr>
          <a:lvl5pPr marL="20574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50000"/>
            </a:spcBef>
            <a:buClrTx/>
            <a:buSzTx/>
            <a:buFontTx/>
            <a:buNone/>
          </a:pPr>
          <a:r>
            <a:rPr lang="en-US" altLang="ru-RU" sz="1600" b="1" dirty="0" smtClean="0">
              <a:solidFill>
                <a:schemeClr val="tx1"/>
              </a:solidFill>
              <a:cs typeface="Arial" panose="020B0604020202020204" pitchFamily="34" charset="0"/>
            </a:rPr>
            <a:t>ppm</a:t>
          </a:r>
          <a:endParaRPr lang="ru-RU" alt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0.01031</cdr:y>
    </cdr:from>
    <cdr:to>
      <cdr:x>0.09164</cdr:x>
      <cdr:y>0.07917</cdr:y>
    </cdr:to>
    <cdr:sp macro="" textlink="">
      <cdr:nvSpPr>
        <cdr:cNvPr id="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50689"/>
          <a:ext cx="8041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GB"/>
          </a:defPPr>
          <a:lvl1pPr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1pPr>
          <a:lvl2pPr marL="742950" indent="-28575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2pPr>
          <a:lvl3pPr marL="11430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3pPr>
          <a:lvl4pPr marL="16002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4pPr>
          <a:lvl5pPr marL="2057400" indent="-228600" algn="l" defTabSz="449263" rtl="0" eaLnBrk="0" fontAlgn="base" hangingPunct="0">
            <a:spcBef>
              <a:spcPct val="0"/>
            </a:spcBef>
            <a:spcAft>
              <a:spcPct val="0"/>
            </a:spcAft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sz="2200" kern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50000"/>
            </a:spcBef>
            <a:buClrTx/>
            <a:buSzTx/>
            <a:buFontTx/>
            <a:buNone/>
          </a:pPr>
          <a:r>
            <a:rPr lang="en-US" altLang="ru-RU" sz="1600" b="1" dirty="0" smtClean="0">
              <a:solidFill>
                <a:schemeClr val="tx1"/>
              </a:solidFill>
              <a:cs typeface="Arial" panose="020B0604020202020204" pitchFamily="34" charset="0"/>
            </a:rPr>
            <a:t>ppm</a:t>
          </a:r>
          <a:endParaRPr lang="ru-RU" alt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B781E-EA73-4CB7-B0D7-A4F5453FAEE2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5D978-FF60-4AD8-AA21-06541C43A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0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5D978-FF60-4AD8-AA21-06541C43AA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19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5D978-FF60-4AD8-AA21-06541C43AA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4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38100" y="660400"/>
            <a:ext cx="6932613" cy="3900488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IN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1C7271-3C54-493F-93CD-00DA01CC21DA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1038" algn="l"/>
                <a:tab pos="1363663" algn="l"/>
                <a:tab pos="2046288" algn="l"/>
                <a:tab pos="27273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8A74C2-4A2C-4AE7-B588-B5135591AA9F}" type="slidenum">
              <a:rPr lang="ru-RU" altLang="ru-RU" sz="13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300" smtClean="0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1438" y="9450388"/>
            <a:ext cx="29733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0EC45D7-874E-4379-9E8F-1F372D98461E}" type="slidenum">
              <a:rPr lang="ru-RU" altLang="ru-RU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3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55650"/>
            <a:ext cx="6627813" cy="3729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7988" cy="44751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3754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38100" y="660400"/>
            <a:ext cx="6932613" cy="3900488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РЕЗУЛЬТАТЫ</a:t>
            </a:r>
          </a:p>
          <a:p>
            <a:endParaRPr lang="en-IN" altLang="ru-RU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95F1545-783E-4A2C-A882-0B73A970F3CF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7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40B4E6-6C9D-41C7-B083-FFB5B5EEC021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8100" y="660400"/>
            <a:ext cx="6932613" cy="39004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7269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38100" y="660400"/>
            <a:ext cx="6932613" cy="3900488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5060" name="Дата 3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t>02/12/16</a:t>
            </a:r>
          </a:p>
        </p:txBody>
      </p:sp>
      <p:sp>
        <p:nvSpPr>
          <p:cNvPr id="45061" name="Номер слайда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6EAB33C-E630-4938-A9E2-F9A8FA983DCF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20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3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38100" y="660400"/>
            <a:ext cx="6932613" cy="3900488"/>
          </a:xfrm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7108" name="Дата 3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t>02/12/16</a:t>
            </a:r>
          </a:p>
        </p:txBody>
      </p:sp>
      <p:sp>
        <p:nvSpPr>
          <p:cNvPr id="47109" name="Номер слайда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FA09036-4069-4844-9178-E2D7A0BEE404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53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mtClean="0">
                <a:latin typeface="Calibri" panose="020F0502020204030204" pitchFamily="34" charset="0"/>
                <a:ea typeface="MS PGothic" panose="020B0600070205080204" pitchFamily="34" charset="-128"/>
              </a:rPr>
              <a:t>02/12/16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C1A542-6A2D-4F3B-B2E1-50BE6CA7B89A}" type="slidenum">
              <a:rPr lang="ru-RU" altLang="ru-RU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  <p:sp>
        <p:nvSpPr>
          <p:cNvPr id="655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8100" y="660400"/>
            <a:ext cx="6934200" cy="39020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8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8369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344" y="6241774"/>
            <a:ext cx="10244889" cy="5464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Тверь, 2020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702" y="1378637"/>
            <a:ext cx="115743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 профилактики сердечно-сосудистых осложнений у лиц с постинфарктным кардиосклерозом</a:t>
            </a: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00388" y="4246222"/>
            <a:ext cx="41066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Червинец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Ю.В., Червинец В.М.,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Степанова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Э.В.,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Козлова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Е.А.,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Григорьянц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Э.О.,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Червинец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Л.Ф.,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Яковлева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М.В.,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Леонтьева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А.В. 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tvgmu.ru/bitrix/templates/bitrix245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538" y="16066"/>
            <a:ext cx="9334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7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4320" y="190001"/>
            <a:ext cx="11917679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Gabriola" panose="04040605051002020D02" pitchFamily="82" charset="0"/>
              </a:rPr>
              <a:t>Частота встречаемости микроорганизмов, выделенных из слюны </a:t>
            </a:r>
            <a:r>
              <a:rPr lang="ru-RU" altLang="ru-RU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людей </a:t>
            </a:r>
            <a:r>
              <a:rPr lang="ru-RU" dirty="0">
                <a:latin typeface="Gabriola" panose="04040605051002020D02" pitchFamily="82" charset="0"/>
              </a:rPr>
              <a:t>с постинфарктным кардиосклерозом</a:t>
            </a:r>
            <a:r>
              <a:rPr lang="ru-RU" altLang="ru-RU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здоровых лиц</a:t>
            </a:r>
            <a:endParaRPr lang="ru-RU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041359"/>
              </p:ext>
            </p:extLst>
          </p:nvPr>
        </p:nvGraphicFramePr>
        <p:xfrm>
          <a:off x="685799" y="1709531"/>
          <a:ext cx="11052313" cy="431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9640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9761" y="190001"/>
            <a:ext cx="10836748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Gabriola" panose="04040605051002020D02" pitchFamily="82" charset="0"/>
              </a:rPr>
              <a:t>Количество микроорганизмов</a:t>
            </a:r>
            <a:r>
              <a:rPr lang="ru-RU" dirty="0">
                <a:latin typeface="Gabriola" panose="04040605051002020D02" pitchFamily="82" charset="0"/>
              </a:rPr>
              <a:t>, выделенных из слюны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людей с </a:t>
            </a:r>
            <a:r>
              <a:rPr lang="ru-RU" dirty="0" smtClean="0">
                <a:latin typeface="Gabriola" panose="04040605051002020D02" pitchFamily="82" charset="0"/>
              </a:rPr>
              <a:t>постинфарктным </a:t>
            </a:r>
            <a:r>
              <a:rPr lang="ru-RU" dirty="0">
                <a:latin typeface="Gabriola" panose="04040605051002020D02" pitchFamily="82" charset="0"/>
              </a:rPr>
              <a:t>кардиосклерозом </a:t>
            </a:r>
            <a:r>
              <a:rPr lang="ru-RU" altLang="ru-RU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здоровых лиц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710918"/>
              </p:ext>
            </p:extLst>
          </p:nvPr>
        </p:nvGraphicFramePr>
        <p:xfrm>
          <a:off x="1292087" y="1938131"/>
          <a:ext cx="10724422" cy="463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600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4320" y="190001"/>
            <a:ext cx="11917679" cy="12808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Gabriola" panose="04040605051002020D02" pitchFamily="82" charset="0"/>
              </a:rPr>
              <a:t>Частота встречаемости микроорганизмов, выделенных из </a:t>
            </a:r>
            <a:r>
              <a:rPr lang="ru-RU" dirty="0" smtClean="0">
                <a:latin typeface="Gabriola" panose="04040605051002020D02" pitchFamily="82" charset="0"/>
              </a:rPr>
              <a:t>кала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людей с </a:t>
            </a:r>
            <a:r>
              <a:rPr lang="ru-RU" dirty="0">
                <a:latin typeface="Gabriola" panose="04040605051002020D02" pitchFamily="82" charset="0"/>
              </a:rPr>
              <a:t>постинфарктным кардиосклерозом</a:t>
            </a:r>
            <a:r>
              <a:rPr lang="ru-RU" altLang="ru-RU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здоровых лиц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447662"/>
              </p:ext>
            </p:extLst>
          </p:nvPr>
        </p:nvGraphicFramePr>
        <p:xfrm>
          <a:off x="1311966" y="1908312"/>
          <a:ext cx="10406269" cy="440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62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6582" y="190001"/>
            <a:ext cx="11229928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Gabriola" panose="04040605051002020D02" pitchFamily="82" charset="0"/>
              </a:rPr>
              <a:t>Количество микроорганизмов</a:t>
            </a:r>
            <a:r>
              <a:rPr lang="ru-RU" dirty="0">
                <a:latin typeface="Gabriola" panose="04040605051002020D02" pitchFamily="82" charset="0"/>
              </a:rPr>
              <a:t>, выделенных из </a:t>
            </a:r>
            <a:r>
              <a:rPr lang="ru-RU" dirty="0" smtClean="0">
                <a:latin typeface="Gabriola" panose="04040605051002020D02" pitchFamily="82" charset="0"/>
              </a:rPr>
              <a:t>кала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людей с </a:t>
            </a:r>
            <a:r>
              <a:rPr lang="ru-RU" dirty="0">
                <a:latin typeface="Gabriola" panose="04040605051002020D02" pitchFamily="82" charset="0"/>
              </a:rPr>
              <a:t>постинфарктным кардиосклерозом</a:t>
            </a:r>
            <a:r>
              <a:rPr lang="ru-RU" altLang="ru-RU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</a:t>
            </a:r>
            <a:r>
              <a:rPr lang="ru-RU" altLang="ru-RU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здоровых лиц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998701"/>
              </p:ext>
            </p:extLst>
          </p:nvPr>
        </p:nvGraphicFramePr>
        <p:xfrm>
          <a:off x="1550504" y="1838739"/>
          <a:ext cx="10466006" cy="4045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3473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5635" y="434010"/>
            <a:ext cx="7504043" cy="1046922"/>
          </a:xfrm>
          <a:solidFill>
            <a:srgbClr val="FFCC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базу данных микроорганизмов желудочно-кишечного тракта людей с постинфарктным кардиосклерозом на основе проведенного микробиологического мониторинга</a:t>
            </a:r>
          </a:p>
          <a:p>
            <a:endParaRPr lang="ru-RU" dirty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7" y="1683026"/>
            <a:ext cx="9284874" cy="494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40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8"/>
          <a:stretch>
            <a:fillRect/>
          </a:stretch>
        </p:blipFill>
        <p:spPr bwMode="auto">
          <a:xfrm>
            <a:off x="8591550" y="1246189"/>
            <a:ext cx="360045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5"/>
          <a:stretch>
            <a:fillRect/>
          </a:stretch>
        </p:blipFill>
        <p:spPr bwMode="auto">
          <a:xfrm>
            <a:off x="6701390" y="1316038"/>
            <a:ext cx="3581401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37" y="1446212"/>
            <a:ext cx="3903662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55" y="1406525"/>
            <a:ext cx="3960812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6" y="1263651"/>
            <a:ext cx="4008438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5"/>
          <p:cNvSpPr txBox="1">
            <a:spLocks/>
          </p:cNvSpPr>
          <p:nvPr/>
        </p:nvSpPr>
        <p:spPr>
          <a:xfrm>
            <a:off x="1506537" y="22226"/>
            <a:ext cx="9121776" cy="12239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/>
          <a:p>
            <a:pPr marL="109538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Созданы ПАТЕНТЫ на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5 штаммов </a:t>
            </a:r>
            <a:r>
              <a:rPr lang="ru-RU" sz="2400" dirty="0" err="1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лактобацилл</a:t>
            </a:r>
            <a:r>
              <a:rPr lang="ru-RU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выделенных из </a:t>
            </a:r>
            <a:r>
              <a:rPr lang="ru-RU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полости рта </a:t>
            </a:r>
            <a:r>
              <a:rPr lang="ru-RU" sz="2400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и кишечника здоровых </a:t>
            </a:r>
            <a:r>
              <a:rPr lang="ru-RU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людей г. Твери, </a:t>
            </a:r>
            <a:r>
              <a:rPr lang="ru-RU" sz="2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обладающих высокоактивными свойствами </a:t>
            </a:r>
          </a:p>
        </p:txBody>
      </p:sp>
    </p:spTree>
    <p:extLst>
      <p:ext uri="{BB962C8B-B14F-4D97-AF65-F5344CB8AC3E}">
        <p14:creationId xmlns:p14="http://schemas.microsoft.com/office/powerpoint/2010/main" val="10743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7663" y="3357564"/>
            <a:ext cx="2449512" cy="19383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700213"/>
            <a:ext cx="8785225" cy="3529012"/>
          </a:xfrm>
        </p:spPr>
        <p:txBody>
          <a:bodyPr>
            <a:normAutofit fontScale="85000" lnSpcReduction="20000"/>
          </a:bodyPr>
          <a:lstStyle/>
          <a:p>
            <a:pPr marL="109537" indent="0" algn="ctr">
              <a:buNone/>
              <a:defRPr/>
            </a:pPr>
            <a:r>
              <a:rPr lang="ru-RU" altLang="ru-RU" sz="2200" b="1" dirty="0">
                <a:latin typeface="Tahoma" panose="020B0604030504040204" pitchFamily="34" charset="0"/>
                <a:cs typeface="Tahoma" panose="020B0604030504040204" pitchFamily="34" charset="0"/>
              </a:rPr>
              <a:t>Высокая активность по отношению к патогенным и условно-патогенным микроорганизмам</a:t>
            </a:r>
          </a:p>
          <a:p>
            <a:pPr marL="109537" indent="0" algn="ctr">
              <a:buNone/>
              <a:defRPr/>
            </a:pPr>
            <a:endParaRPr lang="ru-RU" altLang="ru-RU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Дрожжевые грибы рода </a:t>
            </a:r>
            <a:r>
              <a:rPr lang="ru-RU" altLang="ru-RU" sz="2400" i="1" dirty="0" err="1"/>
              <a:t>Candida</a:t>
            </a:r>
            <a:r>
              <a:rPr lang="ru-RU" altLang="ru-RU" sz="2400" i="1" dirty="0"/>
              <a:t> 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Сальмонеллы, 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 err="1"/>
              <a:t>Шигеллы</a:t>
            </a:r>
            <a:r>
              <a:rPr lang="ru-RU" altLang="ru-RU" sz="2400" i="1" dirty="0"/>
              <a:t>, 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Бациллы,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Золотистый стафилококк,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Кишечная палочка,</a:t>
            </a:r>
          </a:p>
          <a:p>
            <a:pPr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altLang="ru-RU" sz="2400" i="1" dirty="0"/>
              <a:t>Синегнойная палочка.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27463" y="260351"/>
            <a:ext cx="4679950" cy="1223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Запатентованные </a:t>
            </a:r>
            <a: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ЛАКТОБАЦИЛЛЫ</a:t>
            </a:r>
          </a:p>
        </p:txBody>
      </p:sp>
      <p:sp>
        <p:nvSpPr>
          <p:cNvPr id="31749" name="Прямоугольник 3"/>
          <p:cNvSpPr>
            <a:spLocks noChangeArrowheads="1"/>
          </p:cNvSpPr>
          <p:nvPr/>
        </p:nvSpPr>
        <p:spPr bwMode="auto">
          <a:xfrm>
            <a:off x="7967663" y="3357564"/>
            <a:ext cx="24495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latin typeface="Tahoma" panose="020B0604030504040204" pitchFamily="34" charset="0"/>
                <a:cs typeface="Tahoma" panose="020B0604030504040204" pitchFamily="34" charset="0"/>
              </a:rPr>
              <a:t>Защита от развития инфекционных заболеваний пищеварительной, половой систем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7319963" y="2924175"/>
            <a:ext cx="431800" cy="2808288"/>
          </a:xfrm>
          <a:prstGeom prst="rightBrace">
            <a:avLst>
              <a:gd name="adj1" fmla="val 69102"/>
              <a:gd name="adj2" fmla="val 525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9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4426" y="3357564"/>
            <a:ext cx="2232025" cy="13668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916113"/>
            <a:ext cx="8785225" cy="3529012"/>
          </a:xfrm>
        </p:spPr>
        <p:txBody>
          <a:bodyPr>
            <a:normAutofit fontScale="92500" lnSpcReduction="20000"/>
          </a:bodyPr>
          <a:lstStyle/>
          <a:p>
            <a:pPr marL="109537" indent="0" algn="ctr">
              <a:buNone/>
              <a:defRPr/>
            </a:pPr>
            <a:r>
              <a:rPr lang="ru-RU" altLang="ru-RU" sz="2200" b="1" dirty="0">
                <a:latin typeface="Tahoma" panose="020B0604030504040204" pitchFamily="34" charset="0"/>
                <a:cs typeface="Tahoma" panose="020B0604030504040204" pitchFamily="34" charset="0"/>
              </a:rPr>
              <a:t>Отсутствие ферментов патогенности</a:t>
            </a:r>
          </a:p>
          <a:p>
            <a:pPr marL="109537" indent="0" algn="ctr">
              <a:buNone/>
              <a:defRPr/>
            </a:pPr>
            <a:endParaRPr lang="ru-RU" altLang="ru-RU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каталазная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казеиназная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желатиназная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ДНК-</a:t>
            </a: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 и РНК-</a:t>
            </a: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гемолитическая, </a:t>
            </a:r>
          </a:p>
          <a:p>
            <a:pPr eaLnBrk="1" hangingPunct="1">
              <a:defRPr/>
            </a:pP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антилизоцимная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, </a:t>
            </a:r>
          </a:p>
          <a:p>
            <a:pPr eaLnBrk="1" hangingPunct="1">
              <a:defRPr/>
            </a:pPr>
            <a:r>
              <a:rPr lang="ru-RU" alt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лецитиназная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 активности</a:t>
            </a:r>
            <a:endParaRPr lang="ru-RU" altLang="ru-RU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09537" indent="0" algn="ctr">
              <a:buNone/>
              <a:defRPr/>
            </a:pPr>
            <a:endParaRPr lang="ru-RU" altLang="ru-RU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7463" y="260351"/>
            <a:ext cx="4679950" cy="1223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Запатентованные ЛАКТОБАЦИЛЛЫ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530975" y="2781300"/>
            <a:ext cx="431800" cy="2808288"/>
          </a:xfrm>
          <a:prstGeom prst="rightBrace">
            <a:avLst>
              <a:gd name="adj1" fmla="val 69102"/>
              <a:gd name="adj2" fmla="val 525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3798" name="Прямоугольник 3"/>
          <p:cNvSpPr>
            <a:spLocks noChangeArrowheads="1"/>
          </p:cNvSpPr>
          <p:nvPr/>
        </p:nvSpPr>
        <p:spPr bwMode="auto">
          <a:xfrm>
            <a:off x="7535863" y="3357564"/>
            <a:ext cx="21256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Tahoma" panose="020B0604030504040204" pitchFamily="34" charset="0"/>
                <a:cs typeface="Tahoma" panose="020B0604030504040204" pitchFamily="34" charset="0"/>
              </a:rPr>
              <a:t>Низкий риск развития инфекционного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2234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9651" y="5373689"/>
            <a:ext cx="4392613" cy="2873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8213" y="3860801"/>
            <a:ext cx="5903912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08213" y="2492376"/>
            <a:ext cx="5688012" cy="2889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1814" y="1658938"/>
            <a:ext cx="6624637" cy="4610100"/>
          </a:xfrm>
        </p:spPr>
        <p:txBody>
          <a:bodyPr>
            <a:normAutofit lnSpcReduction="10000"/>
          </a:bodyPr>
          <a:lstStyle/>
          <a:p>
            <a:pPr marL="109537" indent="0" algn="ctr">
              <a:buNone/>
              <a:defRPr/>
            </a:pPr>
            <a:r>
              <a:rPr lang="ru-RU" altLang="ru-RU" sz="2200" b="1" dirty="0">
                <a:latin typeface="Tahoma" panose="020B0604030504040204" pitchFamily="34" charset="0"/>
                <a:cs typeface="Tahoma" panose="020B0604030504040204" pitchFamily="34" charset="0"/>
              </a:rPr>
              <a:t>Хорошая выживаемость в желудочно-кишечном тракте</a:t>
            </a:r>
          </a:p>
          <a:p>
            <a:pPr algn="just" eaLnBrk="1" hangingPunct="1">
              <a:defRPr/>
            </a:pPr>
            <a:r>
              <a:rPr lang="ru-RU" altLang="ru-RU" sz="2200" dirty="0">
                <a:latin typeface="Tahoma" panose="020B0604030504040204" pitchFamily="34" charset="0"/>
                <a:cs typeface="Tahoma" panose="020B0604030504040204" pitchFamily="34" charset="0"/>
              </a:rPr>
              <a:t>высокая способность прикрепляться к клеткам слизистой оболочки и быстро формировать биопленки </a:t>
            </a:r>
          </a:p>
          <a:p>
            <a:pPr algn="just" eaLnBrk="1" hangingPunct="1">
              <a:defRPr/>
            </a:pPr>
            <a:endParaRPr lang="ru-RU" altLang="ru-RU" sz="2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r>
              <a:rPr lang="ru-RU" altLang="ru-RU" sz="2200" dirty="0">
                <a:latin typeface="Tahoma" panose="020B0604030504040204" pitchFamily="34" charset="0"/>
                <a:cs typeface="Tahoma" panose="020B0604030504040204" pitchFamily="34" charset="0"/>
              </a:rPr>
              <a:t>высокая способность образовывать агрегаты с другими представителями нормальной микрофлоры</a:t>
            </a:r>
          </a:p>
          <a:p>
            <a:pPr algn="just" eaLnBrk="1" hangingPunct="1">
              <a:defRPr/>
            </a:pPr>
            <a:endParaRPr lang="ru-RU" altLang="ru-RU" sz="2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defRPr/>
            </a:pPr>
            <a:r>
              <a:rPr lang="ru-RU" altLang="ru-RU" sz="2200" dirty="0">
                <a:latin typeface="Tahoma" panose="020B0604030504040204" pitchFamily="34" charset="0"/>
                <a:cs typeface="Tahoma" panose="020B0604030504040204" pitchFamily="34" charset="0"/>
              </a:rPr>
              <a:t>высокая способность вытеснять патогенные микроорганизмы</a:t>
            </a:r>
          </a:p>
          <a:p>
            <a:pPr algn="just" eaLnBrk="1" hangingPunct="1">
              <a:defRPr/>
            </a:pPr>
            <a:endParaRPr lang="ru-RU" altLang="ru-RU" sz="2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09537" indent="0" algn="ctr">
              <a:buNone/>
              <a:defRPr/>
            </a:pPr>
            <a:endParaRPr lang="ru-RU" altLang="ru-RU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7463" y="260351"/>
            <a:ext cx="4679950" cy="1223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Запатентованные ЛАКТОБАЦИЛЛЫ</a:t>
            </a:r>
          </a:p>
        </p:txBody>
      </p:sp>
      <p:pic>
        <p:nvPicPr>
          <p:cNvPr id="34823" name="Picture 7" descr="5th2001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6197"/>
          <a:stretch>
            <a:fillRect/>
          </a:stretch>
        </p:blipFill>
        <p:spPr bwMode="auto">
          <a:xfrm>
            <a:off x="8521701" y="2065339"/>
            <a:ext cx="1870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 descr="Зв Биопленка Bifidobacterium на стекле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2"/>
          <a:stretch>
            <a:fillRect/>
          </a:stretch>
        </p:blipFill>
        <p:spPr bwMode="auto">
          <a:xfrm>
            <a:off x="8426451" y="3963989"/>
            <a:ext cx="20605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2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925" y="2466007"/>
            <a:ext cx="9109075" cy="148976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Газовые сигнальные </a:t>
            </a:r>
            <a:r>
              <a:rPr lang="ru-RU" altLang="ru-RU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молекулы </a:t>
            </a:r>
            <a:r>
              <a:rPr lang="ru-RU" altLang="zh-CN" sz="3200" b="1" dirty="0">
                <a:latin typeface="Tahoma" panose="020B0604030504040204" pitchFamily="34" charset="0"/>
                <a:cs typeface="Tahoma" panose="020B0604030504040204" pitchFamily="34" charset="0"/>
              </a:rPr>
              <a:t>это регуляторы внутри- и межклеточной коммуникации</a:t>
            </a:r>
            <a:r>
              <a:rPr lang="ru-RU" altLang="ru-RU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3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4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64" y="1"/>
            <a:ext cx="3245635" cy="227714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63" y="4149080"/>
            <a:ext cx="3196337" cy="27089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60" y="28575"/>
            <a:ext cx="2436315" cy="224857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49080"/>
            <a:ext cx="3563888" cy="27089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149081"/>
            <a:ext cx="3096344" cy="27089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5136"/>
            <a:ext cx="3524250" cy="228228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08504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713" y="0"/>
            <a:ext cx="45608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Актуальность:</a:t>
            </a:r>
            <a:endParaRPr lang="ru-RU" sz="44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1236" y="966156"/>
            <a:ext cx="10376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оценкам ВОЗ, в 2016 году от ССЗ умерло 17,9 миллиона человек, что составило 31% всех случаев смерти в мире, из них 85% произошло в результате инфаркта миокарда и инсульта.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всем мире фиксируются до 20 миллионов первичных инфарктов миокарда. По данным Росстата уровень летальности среди мужчин и женщин трудоспособного возраста составляет от 15 до 20% особенно в течение первых суток после поступления в стационар.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больных с АГ, перенесших инфаркт миокарда, регистрируются различные системные нарушения, в том числе со стороны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микробиоты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пищеварительного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тракта, которая играет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большую роль в развитии атеросклероза, артериальной гипертензии, сердечной недостаточности, что может в итоге привести к развитию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повторного инфаркта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миокарда.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90675" y="115095"/>
            <a:ext cx="10057985" cy="104778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Распределение газов в процессе </a:t>
            </a:r>
            <a:r>
              <a:rPr lang="ru-RU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жизнедеятельности</a:t>
            </a:r>
            <a:r>
              <a:rPr lang="en-US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лактобацилл</a:t>
            </a:r>
            <a:r>
              <a:rPr lang="ru-RU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от </a:t>
            </a:r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людей с </a:t>
            </a:r>
            <a:r>
              <a:rPr lang="ru-RU" sz="2800" b="1" dirty="0">
                <a:solidFill>
                  <a:schemeClr val="tx1"/>
                </a:solidFill>
                <a:latin typeface="Gabriola" panose="04040605051002020D02" pitchFamily="82" charset="0"/>
              </a:rPr>
              <a:t>постинфарктным кардиосклерозом </a:t>
            </a:r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здоровых лиц, и запатентованных </a:t>
            </a:r>
            <a:r>
              <a:rPr lang="ru-RU" altLang="ru-RU" sz="2800" b="1" dirty="0" err="1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лактобацилл</a:t>
            </a:r>
            <a:endParaRPr lang="ru-RU" altLang="ru-RU" sz="2800" b="1" dirty="0">
              <a:solidFill>
                <a:schemeClr val="tx1"/>
              </a:solidFill>
              <a:latin typeface="Gabriola" panose="04040605051002020D02" pitchFamily="82" charset="0"/>
              <a:cs typeface="Tahoma" panose="020B0604030504040204" pitchFamily="34" charset="0"/>
            </a:endParaRP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3792538" y="3860800"/>
            <a:ext cx="1008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44036" name="Text Box 11"/>
          <p:cNvSpPr txBox="1">
            <a:spLocks noChangeArrowheads="1"/>
          </p:cNvSpPr>
          <p:nvPr/>
        </p:nvSpPr>
        <p:spPr bwMode="auto">
          <a:xfrm>
            <a:off x="7967663" y="2790825"/>
            <a:ext cx="1008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0113592"/>
              </p:ext>
            </p:extLst>
          </p:nvPr>
        </p:nvGraphicFramePr>
        <p:xfrm>
          <a:off x="1162879" y="1389063"/>
          <a:ext cx="4999798" cy="521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39146314"/>
              </p:ext>
            </p:extLst>
          </p:nvPr>
        </p:nvGraphicFramePr>
        <p:xfrm>
          <a:off x="6631624" y="1787525"/>
          <a:ext cx="5017037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367252" y="1907458"/>
            <a:ext cx="1661651" cy="4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10668000" cy="110743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Распределение </a:t>
            </a:r>
            <a:r>
              <a:rPr lang="ru-RU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газовых сигнальных молекул </a:t>
            </a:r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у </a:t>
            </a:r>
            <a:r>
              <a:rPr lang="ru-RU" altLang="ru-RU" sz="28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лактобацилл</a:t>
            </a:r>
            <a:r>
              <a:rPr lang="ru-RU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 от людей </a:t>
            </a:r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с </a:t>
            </a:r>
            <a:r>
              <a:rPr lang="ru-RU" sz="2800" b="1" dirty="0">
                <a:solidFill>
                  <a:schemeClr val="tx1"/>
                </a:solidFill>
                <a:latin typeface="Gabriola" panose="04040605051002020D02" pitchFamily="82" charset="0"/>
              </a:rPr>
              <a:t>постинфарктным кардиосклерозом </a:t>
            </a:r>
            <a:r>
              <a:rPr lang="ru-RU" altLang="ru-RU" sz="2800" b="1" dirty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и здоровых </a:t>
            </a:r>
            <a:r>
              <a:rPr lang="ru-RU" altLang="ru-RU" sz="2800" b="1" dirty="0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лиц, и запатентованных </a:t>
            </a:r>
            <a:r>
              <a:rPr lang="ru-RU" altLang="ru-RU" sz="28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Tahoma" panose="020B0604030504040204" pitchFamily="34" charset="0"/>
              </a:rPr>
              <a:t>лактобацилл</a:t>
            </a:r>
            <a:endParaRPr lang="ru-RU" altLang="ru-RU" sz="2800" b="1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3792538" y="3860800"/>
            <a:ext cx="1008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1435095"/>
              </p:ext>
            </p:extLst>
          </p:nvPr>
        </p:nvGraphicFramePr>
        <p:xfrm>
          <a:off x="1703388" y="1306514"/>
          <a:ext cx="9330372" cy="5439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09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670" y="0"/>
            <a:ext cx="11032433" cy="128089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Gabriola" panose="04040605051002020D02" pitchFamily="82" charset="0"/>
              </a:rPr>
              <a:t>Создана база микроорганизмов и выделяемых ими газовых сигнальных молекул желудочно-кишечного тракта у лиц с постинфарктным кардиосклерозом на основе проведенного микробиологического мониторинга.</a:t>
            </a:r>
            <a:br>
              <a:rPr lang="ru-RU" dirty="0">
                <a:latin typeface="Gabriola" panose="04040605051002020D02" pitchFamily="82" charset="0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8733906"/>
              </p:ext>
            </p:extLst>
          </p:nvPr>
        </p:nvGraphicFramePr>
        <p:xfrm>
          <a:off x="377687" y="1645461"/>
          <a:ext cx="11589023" cy="5262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151">
                  <a:extLst>
                    <a:ext uri="{9D8B030D-6E8A-4147-A177-3AD203B41FA5}">
                      <a16:colId xmlns:a16="http://schemas.microsoft.com/office/drawing/2014/main" val="1075820452"/>
                    </a:ext>
                  </a:extLst>
                </a:gridCol>
                <a:gridCol w="2269649">
                  <a:extLst>
                    <a:ext uri="{9D8B030D-6E8A-4147-A177-3AD203B41FA5}">
                      <a16:colId xmlns:a16="http://schemas.microsoft.com/office/drawing/2014/main" val="1706000139"/>
                    </a:ext>
                  </a:extLst>
                </a:gridCol>
                <a:gridCol w="3278447">
                  <a:extLst>
                    <a:ext uri="{9D8B030D-6E8A-4147-A177-3AD203B41FA5}">
                      <a16:colId xmlns:a16="http://schemas.microsoft.com/office/drawing/2014/main" val="404364409"/>
                    </a:ext>
                  </a:extLst>
                </a:gridCol>
                <a:gridCol w="3052776">
                  <a:extLst>
                    <a:ext uri="{9D8B030D-6E8A-4147-A177-3AD203B41FA5}">
                      <a16:colId xmlns:a16="http://schemas.microsoft.com/office/drawing/2014/main" val="1792344836"/>
                    </a:ext>
                  </a:extLst>
                </a:gridCol>
              </a:tblGrid>
              <a:tr h="309725">
                <a:tc rowSpan="2"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Название газовых сигнальных молекул</a:t>
                      </a:r>
                    </a:p>
                  </a:txBody>
                  <a:tcPr marL="35421" marR="35421" marT="0" marB="0"/>
                </a:tc>
                <a:tc gridSpan="3"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газовых сигнальных молекул</a:t>
                      </a:r>
                    </a:p>
                  </a:txBody>
                  <a:tcPr marL="35421" marR="354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807334"/>
                  </a:ext>
                </a:extLst>
              </a:tr>
              <a:tr h="1238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24000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Лактобациллы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от здоровых людей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Лактобациллы от людей с постинфарктным кардиосклерозом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Запатентованные лактобациллы от здоровых людей</a:t>
                      </a: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58579229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O2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-5,4 %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-5,039 %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-8,0758 %</a:t>
                      </a: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3243235271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N2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-15,6 %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-7,686 %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-22,535 %</a:t>
                      </a: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2752912034"/>
                  </a:ext>
                </a:extLst>
              </a:tr>
              <a:tr h="619450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CO2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123 932,95 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76 395,773 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68990,7362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827842263"/>
                  </a:ext>
                </a:extLst>
              </a:tr>
              <a:tr h="619450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5 283,029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23,968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8755,3642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3989496871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125,970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57,283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63,4384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840870149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CH4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-0,25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-0,003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0,326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391673336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H2S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0,8346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3576071072"/>
                  </a:ext>
                </a:extLst>
              </a:tr>
              <a:tr h="309725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H2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-0,05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5421" marR="35421" marT="0" marB="0"/>
                </a:tc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1,0762</a:t>
                      </a: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ppm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5421" marR="35421" marT="0" marB="0"/>
                </a:tc>
                <a:extLst>
                  <a:ext uri="{0D108BD9-81ED-4DB2-BD59-A6C34878D82A}">
                    <a16:rowId xmlns:a16="http://schemas.microsoft.com/office/drawing/2014/main" val="2509060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52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4288" y="177386"/>
            <a:ext cx="6697663" cy="3221797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107950" indent="0" algn="ctr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Предлагается уникальный способ профилактики сердечно-сосудистых осложнений у лиц с постинфарктным кардиосклерозом, заключающийся в курсовом применении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пробиотических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препаратов на основе запатентованных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выделенных от здоровых людей.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7950" indent="0" algn="ctr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Среди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кардиопротектирующих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газовых молекул, продуцируемых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лактобациллами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преобладают:</a:t>
            </a:r>
          </a:p>
          <a:p>
            <a:pPr marL="10795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СО. </a:t>
            </a:r>
            <a:endParaRPr lang="ru-RU" alt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Овал 2"/>
          <p:cNvSpPr>
            <a:spLocks noChangeArrowheads="1"/>
          </p:cNvSpPr>
          <p:nvPr/>
        </p:nvSpPr>
        <p:spPr bwMode="auto">
          <a:xfrm>
            <a:off x="984810" y="1958630"/>
            <a:ext cx="1871662" cy="1728787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ru-RU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3600" b="1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  <a:endParaRPr lang="ru-RU" altLang="ru-RU" sz="36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06548" y="4305023"/>
            <a:ext cx="5186287" cy="231443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0" anchor="b"/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altLang="ru-RU" sz="24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ейромодулятор</a:t>
            </a:r>
            <a:r>
              <a:rPr lang="ru-RU" alt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alt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центральной и периферийной </a:t>
            </a:r>
            <a:r>
              <a:rPr lang="ru-RU" alt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нервной </a:t>
            </a:r>
            <a:r>
              <a:rPr lang="ru-RU" alt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системе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Регулятор тока крови, иммунитета, транспорта воды и электролитов, энергетического метаболизма </a:t>
            </a:r>
            <a:endParaRPr lang="ru-RU" altLang="ru-RU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вал 2"/>
          <p:cNvSpPr>
            <a:spLocks noChangeArrowheads="1"/>
          </p:cNvSpPr>
          <p:nvPr/>
        </p:nvSpPr>
        <p:spPr bwMode="auto">
          <a:xfrm>
            <a:off x="9962681" y="1768753"/>
            <a:ext cx="1803400" cy="17780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ru-RU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600" b="1"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3600" b="1"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ru-RU" altLang="ru-RU" sz="36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102626" y="4046158"/>
            <a:ext cx="6089374" cy="281184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защищает ткани от гипоксии и </a:t>
            </a:r>
            <a:r>
              <a:rPr lang="ru-RU" altLang="ru-RU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реперфузионных</a:t>
            </a: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повреждений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подавляет формирование атеросклеротических бляшек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ингибирует активацию и пролиферацию </a:t>
            </a:r>
            <a:r>
              <a:rPr lang="ru-RU" altLang="ru-RU" sz="2000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altLang="ru-RU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эффекторных</a:t>
            </a: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клеток, подавляет образования гистамина базофилами, ингибирует миграцию </a:t>
            </a:r>
            <a:r>
              <a:rPr lang="ru-RU" altLang="ru-RU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полиморфоядерных</a:t>
            </a:r>
            <a:r>
              <a:rPr lang="ru-RU" alt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клеток </a:t>
            </a:r>
            <a:endParaRPr lang="ru-RU" altLang="ru-RU" sz="2400" dirty="0" smtClean="0">
              <a:latin typeface="Gabriola" panose="04040605051002020D02" pitchFamily="82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9147313" y="3294753"/>
            <a:ext cx="1052003" cy="68089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680757" y="3294753"/>
            <a:ext cx="907269" cy="89956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6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>
            <a:normAutofit fontScale="90000"/>
          </a:bodyPr>
          <a:lstStyle/>
          <a:p>
            <a:r>
              <a:rPr lang="ru-RU" sz="3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Пробиотики</a:t>
            </a:r>
            <a:r>
              <a:rPr lang="ru-RU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основе живых </a:t>
            </a:r>
            <a:r>
              <a:rPr lang="ru-RU" sz="3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</a:t>
            </a:r>
            <a:r>
              <a:rPr lang="ru-RU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профилактики сердечно-сосудистых осложнений у лиц с постинфарктным кардиосклерозом будут:</a:t>
            </a:r>
            <a:br>
              <a:rPr lang="ru-RU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0125" y="2501348"/>
            <a:ext cx="8915400" cy="37776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оказывать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прямой защитный эффект через выделение простых сигнальных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кардиопротектор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антиоксидант),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кардиопротектор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цитопротектор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ru-RU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(противовоспалительный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газотрансмиттер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lvl="0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способствовать нормализации имеющейся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микробиоты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желудочно-кишечного тракта</a:t>
            </a:r>
          </a:p>
          <a:p>
            <a:pPr lvl="0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делать более эффективным основное лечение лиц с постинфарктным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кардиосклерозом</a:t>
            </a:r>
          </a:p>
        </p:txBody>
      </p:sp>
    </p:spTree>
    <p:extLst>
      <p:ext uri="{BB962C8B-B14F-4D97-AF65-F5344CB8AC3E}">
        <p14:creationId xmlns:p14="http://schemas.microsoft.com/office/powerpoint/2010/main" val="149834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270153"/>
            <a:ext cx="9337882" cy="3937951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«Способ профилактики сердечно-сосудистых осложнений у лиц с постинфарктным кардиосклерозом» 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 и может быть внедрен в лечебные учреждения соответствующего профиля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2"/>
          <p:cNvSpPr>
            <a:spLocks noGrp="1"/>
          </p:cNvSpPr>
          <p:nvPr>
            <p:ph type="title"/>
          </p:nvPr>
        </p:nvSpPr>
        <p:spPr>
          <a:xfrm>
            <a:off x="1981201" y="404814"/>
            <a:ext cx="8228013" cy="936625"/>
          </a:xfrm>
          <a:solidFill>
            <a:srgbClr val="FFCC00"/>
          </a:solidFill>
        </p:spPr>
        <p:txBody>
          <a:bodyPr/>
          <a:lstStyle/>
          <a:p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Практические рекомендации</a:t>
            </a:r>
          </a:p>
        </p:txBody>
      </p:sp>
      <p:sp>
        <p:nvSpPr>
          <p:cNvPr id="63491" name="Объект 3"/>
          <p:cNvSpPr>
            <a:spLocks noGrp="1"/>
          </p:cNvSpPr>
          <p:nvPr>
            <p:ph idx="1"/>
          </p:nvPr>
        </p:nvSpPr>
        <p:spPr>
          <a:xfrm>
            <a:off x="994397" y="2192227"/>
            <a:ext cx="10465420" cy="3950156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Предлагаемый способ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позволит внедрить в медицинскую практику простые и надежные способы профилактики заболеваний сердечно-сосудистой системы, в основе которых лежит простота, экономическая выгода, а также детальная информация о возможностях здоровой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микробиоты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участвовать в профилактике заболеваний людей различной направленности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972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9448800" y="6356351"/>
            <a:ext cx="762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9C6CE8A-6AFA-415F-A4C8-BFD5F3210369}" type="slidenum">
              <a:rPr lang="ru-RU" altLang="ru-RU" sz="1200">
                <a:solidFill>
                  <a:srgbClr val="045C75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ru-RU" altLang="ru-RU" sz="1200">
              <a:solidFill>
                <a:srgbClr val="045C75"/>
              </a:solidFill>
            </a:endParaRPr>
          </a:p>
        </p:txBody>
      </p:sp>
      <p:pic>
        <p:nvPicPr>
          <p:cNvPr id="2050" name="Picture 2" descr="Сердце в ладонях | Чудеса и Приключ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68" y="0"/>
            <a:ext cx="8753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2914443" y="6036710"/>
            <a:ext cx="6266001" cy="50220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/>
          <a:lstStyle>
            <a:lvl1pPr>
              <a:spcBef>
                <a:spcPts val="6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6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4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1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 sz="2000">
                <a:solidFill>
                  <a:srgbClr val="000000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algn="ctr">
              <a:buClrTx/>
              <a:buSzPct val="95000"/>
              <a:buFontTx/>
              <a:buNone/>
              <a:defRPr/>
            </a:pPr>
            <a:r>
              <a:rPr lang="ru-RU" alt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75981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3192" y="300167"/>
            <a:ext cx="1688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</a:t>
            </a:r>
            <a:r>
              <a:rPr lang="ru-RU" sz="3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1264" y="1729099"/>
            <a:ext cx="84004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Совершенствовать качество оказания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профилактической помощи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пациентам с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постинфарктным кардиосклерозом на основании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изучения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биологического потенциала </a:t>
            </a:r>
            <a:r>
              <a:rPr lang="ru-RU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микробиоценоза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желудочно-кишечного тракта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2459" y="275031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</a:t>
            </a:r>
            <a:r>
              <a:rPr lang="ru-RU" sz="3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2902" y="1502850"/>
            <a:ext cx="101412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Оценить спектр, частоту встречаемости и количество микроорганизмов из биотопов желудочно-кишечного тракта у взрослых людей с постинфарктным кардиосклерозом.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Создать базу данных микроорганизмов желудочно-кишечного тракта людей с постинфарктным кардиосклерозом на основе проведенного микробиологического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Запатентовать штаммы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выделенных от здоровых людей, обладающие высокоактивными свойствами.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спектр газовых сигнальных молекул, выделяемых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запатентованными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лактобациллами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также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лактобациллами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желудочно-кишечного тракта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здоровых и 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больных с постинфарктным кардиосклерозом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Разработать способ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профилактики сердечно-сосудистых осложнений у лиц с постинфарктным кардиосклерозом, основанного на использовании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пробиотических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препаратов на основе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лактобацилл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7895" y="0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Материал:</a:t>
            </a:r>
            <a:endParaRPr lang="ru-RU" sz="3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3287" y="1442423"/>
            <a:ext cx="100456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Опытная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(группа 1):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пациента с постинфарктным кардиосклерозом в возрасте от 40 до 84 лет, из них 20 мужчин в возрасте от 40 до 74 лет и 14 женщин в возрасте от 54 до 84 лет. Средний возраст составил 63,9.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сравнения (контрольная группа 2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включала 50 людей, 28 мужчин и 22 женщин в возрасте от 45 до 64 лет, не страдающие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патологией сердечно-сосудистой системы,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имеющие данную патологию у ближайших родственников; без наличия патологии полости рта и желудочно-кишечного тракта.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8573" y="180975"/>
            <a:ext cx="7886700" cy="901700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ru-RU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Материал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1524000" y="1235075"/>
            <a:ext cx="9144000" cy="95410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людей двух групп исследовали </a:t>
            </a:r>
            <a:endPara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ротовую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жидкость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кал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63" y="3940594"/>
            <a:ext cx="2485190" cy="2485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13" y="4092994"/>
            <a:ext cx="2419287" cy="2419287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4470400" y="2509760"/>
            <a:ext cx="949882" cy="14308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193280" y="2472582"/>
            <a:ext cx="949882" cy="14308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834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66000" y="133351"/>
            <a:ext cx="264795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Методы</a:t>
            </a:r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1719522" y="1092081"/>
            <a:ext cx="889327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БАКТЕРИОЛОГИЧЕСКИЙ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</a:t>
            </a:r>
            <a:endParaRPr lang="en-IN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8325" y="4757738"/>
            <a:ext cx="8656638" cy="92333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БИОХИМИЧЕСКИЙ АНАЛИЗ ЧИСТЫХ ИЗОЛЯТОВ - СИСТЕМА API (BIOMERIEUX, FRANCE)</a:t>
            </a:r>
          </a:p>
          <a:p>
            <a:pPr algn="ctr" eaLnBrk="1" hangingPunct="1">
              <a:defRPr/>
            </a:pP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2" name="Picture 11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38" y="5551489"/>
            <a:ext cx="4152900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5936" y="5442156"/>
            <a:ext cx="3377381" cy="141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1" y="2005013"/>
            <a:ext cx="49514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1044" y="2609385"/>
            <a:ext cx="3412273" cy="160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Статистический</a:t>
            </a:r>
          </a:p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85" y="2583686"/>
            <a:ext cx="3412273" cy="160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Анкетирование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35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5664200" y="2276476"/>
            <a:ext cx="5003800" cy="24923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marL="277813" indent="-277813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spcBef>
                <a:spcPts val="5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Детектора:</a:t>
            </a:r>
          </a:p>
          <a:p>
            <a:pPr algn="just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теплопроводности (ДТП),</a:t>
            </a:r>
          </a:p>
          <a:p>
            <a:pPr algn="just" eaLnBrk="1" hangingPunct="1">
              <a:spcBef>
                <a:spcPct val="0"/>
              </a:spcBef>
              <a:buClrTx/>
            </a:pPr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ru-RU" sz="20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altLang="ru-RU" sz="20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O</a:t>
            </a:r>
            <a:r>
              <a:rPr lang="en-US" altLang="ru-RU" sz="20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N</a:t>
            </a:r>
            <a:r>
              <a:rPr lang="en-US" altLang="ru-RU" sz="20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ru-RU" sz="20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пламенно-ионизационный (ПИД)</a:t>
            </a: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ru-RU" sz="20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CO, CH</a:t>
            </a:r>
            <a:r>
              <a:rPr lang="en-US" altLang="ru-RU" sz="20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ru-RU" sz="20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CO</a:t>
            </a:r>
            <a:r>
              <a:rPr lang="en-US" altLang="ru-RU" sz="20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ru-RU" sz="20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ru-RU" altLang="ru-RU" sz="2000" b="1">
                <a:latin typeface="Tahoma" panose="020B0604030504040204" pitchFamily="34" charset="0"/>
                <a:cs typeface="Tahoma" panose="020B0604030504040204" pitchFamily="34" charset="0"/>
              </a:rPr>
              <a:t>электронозахватный (ЭЗД)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>
                <a:latin typeface="Tahoma" panose="020B0604030504040204" pitchFamily="34" charset="0"/>
                <a:ea typeface="WenQuanYi Micro Hei"/>
                <a:cs typeface="Tahoma" panose="020B0604030504040204" pitchFamily="34" charset="0"/>
              </a:rPr>
              <a:t>(</a:t>
            </a:r>
            <a:r>
              <a:rPr lang="en-US" altLang="ru-RU" sz="18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NO, H</a:t>
            </a:r>
            <a:r>
              <a:rPr lang="en-US" altLang="ru-RU" sz="18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S, H</a:t>
            </a:r>
            <a:r>
              <a:rPr lang="en-US" altLang="ru-RU" sz="1800" b="1" baseline="-250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1800" b="1">
                <a:latin typeface="Tahoma" panose="020B0604030504040204" pitchFamily="34" charset="0"/>
                <a:ea typeface="WenQuanYi Micro Hei"/>
                <a:cs typeface="WenQuanYi Micro Hei"/>
              </a:rPr>
              <a:t>)</a:t>
            </a:r>
            <a:endParaRPr lang="ru-RU" altLang="ru-RU" sz="1800" b="1">
              <a:latin typeface="Tahoma" panose="020B0604030504040204" pitchFamily="34" charset="0"/>
              <a:ea typeface="WenQuanYi Micro Hei"/>
              <a:cs typeface="WenQuanYi Micro Hei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latin typeface="Tahoma" panose="020B0604030504040204" pitchFamily="34" charset="0"/>
                <a:ea typeface="WenQuanYi Micro Hei"/>
                <a:cs typeface="WenQuanYi Micro Hei"/>
              </a:rPr>
              <a:t> </a:t>
            </a:r>
          </a:p>
        </p:txBody>
      </p:sp>
      <p:sp>
        <p:nvSpPr>
          <p:cNvPr id="6" name="Rectangle 6"/>
          <p:cNvSpPr/>
          <p:nvPr/>
        </p:nvSpPr>
        <p:spPr>
          <a:xfrm>
            <a:off x="1719522" y="1092081"/>
            <a:ext cx="889327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ГАЗОВАЯ ХРОМАТОГРАФИЯ</a:t>
            </a:r>
            <a:endParaRPr lang="en-IN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89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15350"/>
          <a:stretch>
            <a:fillRect/>
          </a:stretch>
        </p:blipFill>
        <p:spPr bwMode="auto">
          <a:xfrm>
            <a:off x="1716088" y="1876426"/>
            <a:ext cx="37655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8"/>
          <p:cNvSpPr>
            <a:spLocks noChangeArrowheads="1"/>
          </p:cNvSpPr>
          <p:nvPr/>
        </p:nvSpPr>
        <p:spPr bwMode="auto">
          <a:xfrm>
            <a:off x="1497788" y="6318251"/>
            <a:ext cx="4567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 eaLnBrk="1" hangingPunct="1"/>
            <a:r>
              <a:rPr lang="ru-RU" altLang="ru-RU" sz="2400"/>
              <a:t>«Хроматэк-Кристалл 5000.2»</a:t>
            </a:r>
          </a:p>
        </p:txBody>
      </p:sp>
    </p:spTree>
    <p:extLst>
      <p:ext uri="{BB962C8B-B14F-4D97-AF65-F5344CB8AC3E}">
        <p14:creationId xmlns:p14="http://schemas.microsoft.com/office/powerpoint/2010/main" val="2123966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3613590" y="2708920"/>
            <a:ext cx="496482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РЕЗУЛЬТАТЫ</a:t>
            </a:r>
          </a:p>
          <a:p>
            <a:pPr algn="ctr"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0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1200</TotalTime>
  <Words>1041</Words>
  <Application>Microsoft Office PowerPoint</Application>
  <PresentationFormat>Широкоэкранный</PresentationFormat>
  <Paragraphs>162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2" baseType="lpstr">
      <vt:lpstr>MS PGothic</vt:lpstr>
      <vt:lpstr>Arial</vt:lpstr>
      <vt:lpstr>Calibri</vt:lpstr>
      <vt:lpstr>Century Gothic</vt:lpstr>
      <vt:lpstr>Constantia</vt:lpstr>
      <vt:lpstr>Gabriola</vt:lpstr>
      <vt:lpstr>Stencil</vt:lpstr>
      <vt:lpstr>Tahoma</vt:lpstr>
      <vt:lpstr>Times New Roman</vt:lpstr>
      <vt:lpstr>WenQuanYi Micro Hei</vt:lpstr>
      <vt:lpstr>Wingdings</vt:lpstr>
      <vt:lpstr>Wingdings 2</vt:lpstr>
      <vt:lpstr>Wingdings 3</vt:lpstr>
      <vt:lpstr>幼圆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</vt:lpstr>
      <vt:lpstr>Презентация PowerPoint</vt:lpstr>
      <vt:lpstr>Презентация PowerPoint</vt:lpstr>
      <vt:lpstr>Презентация PowerPoint</vt:lpstr>
      <vt:lpstr>Частота встречаемости микроорганизмов, выделенных из слюны людей с постинфарктным кардиосклерозом и здоровых лиц</vt:lpstr>
      <vt:lpstr>Количество микроорганизмов, выделенных из слюны людей с постинфарктным кардиосклерозом и здоровых лиц</vt:lpstr>
      <vt:lpstr>Частота встречаемости микроорганизмов, выделенных из кала людей с постинфарктным кардиосклерозом и здоровых лиц</vt:lpstr>
      <vt:lpstr>Количество микроорганизмов, выделенных из кала людей с постинфарктным кардиосклерозом и здоровых лиц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Газовые сигнальные молекулы это регуляторы внутри- и межклеточной коммуникации </vt:lpstr>
      <vt:lpstr>Распределение газов в процессе жизнедеятельности лактобацилл от людей с постинфарктным кардиосклерозом и здоровых лиц, и запатентованных лактобацилл</vt:lpstr>
      <vt:lpstr>Распределение газовых сигнальных молекул у лактобацилл от людей с постинфарктным кардиосклерозом и здоровых лиц, и запатентованных лактобацилл</vt:lpstr>
      <vt:lpstr>Создана база микроорганизмов и выделяемых ими газовых сигнальных молекул желудочно-кишечного тракта у лиц с постинфарктным кардиосклерозом на основе проведенного микробиологического мониторинга. </vt:lpstr>
      <vt:lpstr>Презентация PowerPoint</vt:lpstr>
      <vt:lpstr>Пробиотики на основе живых лактобацилл для профилактики сердечно-сосудистых осложнений у лиц с постинфарктным кардиосклерозом будут: </vt:lpstr>
      <vt:lpstr>«Способ профилактики сердечно-сосудистых осложнений у лиц с постинфарктным кардиосклерозом» подготовлен и может быть внедрен в лечебные учреждения соответствующего профиля  </vt:lpstr>
      <vt:lpstr>Практические рекомендации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ВПО ГМУ Минздрава России Тверской государственные медицинский университет</dc:title>
  <dc:creator>Станислав Матлаев</dc:creator>
  <cp:lastModifiedBy>Юлия В. Червинец</cp:lastModifiedBy>
  <cp:revision>73</cp:revision>
  <dcterms:created xsi:type="dcterms:W3CDTF">2015-06-07T16:33:47Z</dcterms:created>
  <dcterms:modified xsi:type="dcterms:W3CDTF">2020-09-10T13:53:23Z</dcterms:modified>
</cp:coreProperties>
</file>